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embeddedFontLst>
    <p:embeddedFont>
      <p:font typeface="Maven Pro" panose="020B0604020202020204" charset="0"/>
      <p:regular r:id="rId14"/>
      <p:bold r:id="rId15"/>
    </p:embeddedFont>
    <p:embeddedFont>
      <p:font typeface="Nunito" pitchFamily="2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C71E61F-F0C1-4929-96C7-D22F824F0E6C}">
  <a:tblStyle styleId="{1C71E61F-F0C1-4929-96C7-D22F824F0E6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456" y="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230f67872d6_0_7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230f67872d6_0_7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224a5cc178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224a5cc178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230f67872d6_0_7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230f67872d6_0_7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24a5cc1a01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224a5cc1a01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224a5cc1a01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224a5cc1a01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230f67872d6_0_7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230f67872d6_0_7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230f67872d6_0_7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230f67872d6_0_7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30f67872d6_0_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230f67872d6_0_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230f67872d6_0_7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230f67872d6_0_7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24a5cc178d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224a5cc178d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3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name="adj1" fmla="val 8244818"/>
                  <a:gd name="adj2" fmla="val 16246175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name="adj1" fmla="val 8801158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name="adj1" fmla="val 1255410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Google Shape;46;p2"/>
          <p:cNvSpPr txBox="1">
            <a:spLocks noGrp="1"/>
          </p:cNvSpPr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2"/>
          <p:cNvSpPr txBox="1">
            <a:spLocks noGrp="1"/>
          </p:cNvSpPr>
          <p:nvPr>
            <p:ph type="subTitle" idx="1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68" name="Google Shape;268;p11"/>
          <p:cNvSpPr txBox="1">
            <a:spLocks noGrp="1"/>
          </p:cNvSpPr>
          <p:nvPr>
            <p:ph type="title" hasCustomPrompt="1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>
            <a:spLocks noGrp="1"/>
          </p:cNvSpPr>
          <p:nvPr>
            <p:ph type="body" idx="1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2" name="Google Shape;82;p3"/>
          <p:cNvSpPr txBox="1">
            <a:spLocks noGrp="1"/>
          </p:cNvSpPr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3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Google Shape;88;p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4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p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5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p5"/>
          <p:cNvSpPr txBox="1">
            <a:spLocks noGrp="1"/>
          </p:cNvSpPr>
          <p:nvPr>
            <p:ph type="body" idx="2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5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6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" name="Google Shape;109;p7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7"/>
          <p:cNvSpPr txBox="1">
            <a:spLocks noGrp="1"/>
          </p:cNvSpPr>
          <p:nvPr>
            <p:ph type="body" idx="1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1" name="Google Shape;111;p7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1"/>
        </a:soli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5" name="Google Shape;125;p8"/>
          <p:cNvSpPr txBox="1">
            <a:spLocks noGrp="1"/>
          </p:cNvSpPr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8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9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9"/>
          <p:cNvSpPr txBox="1">
            <a:spLocks noGrp="1"/>
          </p:cNvSpPr>
          <p:nvPr>
            <p:ph type="subTitle" idx="1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33" name="Google Shape;133;p9"/>
          <p:cNvSpPr txBox="1">
            <a:spLocks noGrp="1"/>
          </p:cNvSpPr>
          <p:nvPr>
            <p:ph type="body" idx="2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9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" name="Google Shape;139;p10"/>
          <p:cNvSpPr txBox="1">
            <a:spLocks noGrp="1"/>
          </p:cNvSpPr>
          <p:nvPr>
            <p:ph type="body" idx="1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40" name="Google Shape;140;p10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omentu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help.dronedeploy.com/hc/en-us/sections/1500000794002-API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ing.postman.com/docs/getting-started/importing-and-exporting-data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hyperlink" Target="https://github.com/rangav/thunder-client-support#importexport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youtu.be/xzOf4-WaXzE?t=60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7" name="Google Shape;277;p13"/>
          <p:cNvPicPr preferRelativeResize="0"/>
          <p:nvPr/>
        </p:nvPicPr>
        <p:blipFill rotWithShape="1">
          <a:blip r:embed="rId3">
            <a:alphaModFix/>
          </a:blip>
          <a:srcRect b="16749"/>
          <a:stretch/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13"/>
          <p:cNvSpPr txBox="1">
            <a:spLocks noGrp="1"/>
          </p:cNvSpPr>
          <p:nvPr>
            <p:ph type="ctrTitle" idx="4294967295"/>
          </p:nvPr>
        </p:nvSpPr>
        <p:spPr>
          <a:xfrm>
            <a:off x="194975" y="175100"/>
            <a:ext cx="5407500" cy="10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Laravel Project 2023</a:t>
            </a:r>
            <a:endParaRPr sz="3900"/>
          </a:p>
        </p:txBody>
      </p:sp>
      <p:sp>
        <p:nvSpPr>
          <p:cNvPr id="279" name="Google Shape;279;p13"/>
          <p:cNvSpPr txBox="1">
            <a:spLocks noGrp="1"/>
          </p:cNvSpPr>
          <p:nvPr>
            <p:ph type="subTitle" idx="4294967295"/>
          </p:nvPr>
        </p:nvSpPr>
        <p:spPr>
          <a:xfrm>
            <a:off x="4119900" y="2970475"/>
            <a:ext cx="50241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3100" b="1"/>
              <a:t>Agricultural Drone API</a:t>
            </a:r>
            <a:endParaRPr sz="3100" b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22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Additional Reading</a:t>
            </a:r>
            <a:endParaRPr/>
          </a:p>
        </p:txBody>
      </p:sp>
      <p:sp>
        <p:nvSpPr>
          <p:cNvPr id="337" name="Google Shape;337;p22"/>
          <p:cNvSpPr txBox="1">
            <a:spLocks noGrp="1"/>
          </p:cNvSpPr>
          <p:nvPr>
            <p:ph type="body" idx="1"/>
          </p:nvPr>
        </p:nvSpPr>
        <p:spPr>
          <a:xfrm>
            <a:off x="655175" y="2094750"/>
            <a:ext cx="7679100" cy="24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To see a real-world version of a drone API, visit </a:t>
            </a:r>
            <a:r>
              <a:rPr lang="en" sz="1800" u="sng">
                <a:solidFill>
                  <a:schemeClr val="hlink"/>
                </a:solidFill>
                <a:hlinkClick r:id="rId3"/>
              </a:rPr>
              <a:t>https://help.dronedeploy.com/hc/en-us/sections/1500000794002-API</a:t>
            </a:r>
            <a:r>
              <a:rPr lang="en" sz="1800"/>
              <a:t> </a:t>
            </a:r>
            <a:endParaRPr sz="18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/>
              <a:t>(API documentation links are in the bottom half of that web page)</a:t>
            </a:r>
            <a:endParaRPr sz="18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800" b="1">
                <a:solidFill>
                  <a:srgbClr val="FF0000"/>
                </a:solidFill>
              </a:rPr>
              <a:t>This link is for reference only, don’t copy this API exactly</a:t>
            </a:r>
            <a:endParaRPr sz="1800" b="1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23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Deliverables</a:t>
            </a:r>
            <a:endParaRPr dirty="0"/>
          </a:p>
        </p:txBody>
      </p:sp>
      <p:sp>
        <p:nvSpPr>
          <p:cNvPr id="343" name="Google Shape;343;p23"/>
          <p:cNvSpPr txBox="1">
            <a:spLocks noGrp="1"/>
          </p:cNvSpPr>
          <p:nvPr>
            <p:ph type="body" idx="1"/>
          </p:nvPr>
        </p:nvSpPr>
        <p:spPr>
          <a:xfrm>
            <a:off x="689475" y="1597875"/>
            <a:ext cx="7960800" cy="32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Please submit a github repo containing all of:</a:t>
            </a:r>
            <a:endParaRPr sz="1600" dirty="0"/>
          </a:p>
          <a:p>
            <a:pPr marL="457200" lvl="0" indent="-33020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 dirty="0"/>
              <a:t>A Laravel project implementing the API requirements</a:t>
            </a:r>
            <a:endParaRPr sz="1600" dirty="0"/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 dirty="0"/>
              <a:t>Documentation for your API</a:t>
            </a:r>
            <a:endParaRPr sz="1600" dirty="0"/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 dirty="0"/>
              <a:t>A SQL file containing your schema and test data (if any)</a:t>
            </a:r>
            <a:endParaRPr sz="1600" dirty="0"/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 dirty="0"/>
              <a:t>Thunder or Postman test files showing examples of every API call</a:t>
            </a:r>
            <a:r>
              <a:rPr lang="en" sz="1500" dirty="0"/>
              <a:t> (see </a:t>
            </a:r>
            <a:r>
              <a:rPr lang="en" sz="1500" u="sng" dirty="0">
                <a:solidFill>
                  <a:schemeClr val="hlink"/>
                </a:solidFill>
                <a:hlinkClick r:id="rId3"/>
              </a:rPr>
              <a:t>https://learning.postman.com/docs/getting-started/importing-and-exporting-data/</a:t>
            </a:r>
            <a:r>
              <a:rPr lang="en" sz="1500" dirty="0"/>
              <a:t>  or </a:t>
            </a:r>
            <a:r>
              <a:rPr lang="en" sz="1500" u="sng" dirty="0">
                <a:solidFill>
                  <a:schemeClr val="hlink"/>
                </a:solidFill>
                <a:hlinkClick r:id="rId4"/>
              </a:rPr>
              <a:t>https://github.com/rangav/thunder-client-support#importexport</a:t>
            </a:r>
            <a:r>
              <a:rPr lang="en" sz="1500" dirty="0"/>
              <a:t> )</a:t>
            </a:r>
            <a:endParaRPr sz="1500"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 b="1" dirty="0">
                <a:solidFill>
                  <a:srgbClr val="DD1144"/>
                </a:solidFill>
              </a:rPr>
              <a:t>Keep a working copy of your project and tests on your laptop, as you will be asked to demonstrate each test during your presentation</a:t>
            </a:r>
            <a:endParaRPr sz="1500" b="1" dirty="0">
              <a:solidFill>
                <a:srgbClr val="DD1144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500" dirty="0"/>
          </a:p>
        </p:txBody>
      </p:sp>
      <p:pic>
        <p:nvPicPr>
          <p:cNvPr id="344" name="Google Shape;344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2700000">
            <a:off x="6497929" y="209950"/>
            <a:ext cx="2669747" cy="1776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14"/>
          <p:cNvSpPr txBox="1">
            <a:spLocks noGrp="1"/>
          </p:cNvSpPr>
          <p:nvPr>
            <p:ph type="title"/>
          </p:nvPr>
        </p:nvSpPr>
        <p:spPr>
          <a:xfrm>
            <a:off x="1125825" y="688200"/>
            <a:ext cx="7866600" cy="66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20"/>
              <a:t>Types of Unmanned Aerial Vehicle</a:t>
            </a:r>
            <a:r>
              <a:rPr lang="en" sz="2420" b="0"/>
              <a:t> (UAV or “drone”)</a:t>
            </a:r>
            <a:endParaRPr sz="2320" b="0"/>
          </a:p>
        </p:txBody>
      </p:sp>
      <p:pic>
        <p:nvPicPr>
          <p:cNvPr id="285" name="Google Shape;28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6750" y="1438344"/>
            <a:ext cx="7030501" cy="37716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7175" y="185375"/>
            <a:ext cx="7789650" cy="4381674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15"/>
          <p:cNvSpPr txBox="1"/>
          <p:nvPr/>
        </p:nvSpPr>
        <p:spPr>
          <a:xfrm>
            <a:off x="2058600" y="4728000"/>
            <a:ext cx="50268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u="sng">
                <a:solidFill>
                  <a:schemeClr val="hlink"/>
                </a:solidFill>
                <a:hlinkClick r:id="rId4"/>
              </a:rPr>
              <a:t>https://youtu.be/xzOf4-WaXzE?t=60</a:t>
            </a:r>
            <a:r>
              <a:rPr lang="en" sz="1500"/>
              <a:t>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" name="Google Shape;29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3426" y="0"/>
            <a:ext cx="717150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17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3023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 Example </a:t>
            </a:r>
            <a:r>
              <a:rPr lang="en" b="0"/>
              <a:t>(simplified)</a:t>
            </a:r>
            <a:endParaRPr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88" b="0"/>
              <a:t>Spray the field in the given area, at 76% strength</a:t>
            </a:r>
            <a:endParaRPr sz="2688" b="0"/>
          </a:p>
        </p:txBody>
      </p:sp>
      <p:sp>
        <p:nvSpPr>
          <p:cNvPr id="302" name="Google Shape;302;p17"/>
          <p:cNvSpPr txBox="1">
            <a:spLocks noGrp="1"/>
          </p:cNvSpPr>
          <p:nvPr>
            <p:ph type="body" idx="1"/>
          </p:nvPr>
        </p:nvSpPr>
        <p:spPr>
          <a:xfrm>
            <a:off x="537900" y="1597875"/>
            <a:ext cx="8068200" cy="331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2000" b="1">
                <a:solidFill>
                  <a:srgbClr val="333333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2000" b="1">
              <a:solidFill>
                <a:srgbClr val="333333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275"/>
              <a:buNone/>
            </a:pPr>
            <a:r>
              <a:rPr lang="en" sz="2000" b="1">
                <a:solidFill>
                  <a:srgbClr val="333333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" sz="2000" b="1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"id"</a:t>
            </a:r>
            <a:r>
              <a:rPr lang="en" sz="2000" b="1">
                <a:solidFill>
                  <a:srgbClr val="333333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" sz="2000" b="1">
                <a:solidFill>
                  <a:srgbClr val="DD1144"/>
                </a:solidFill>
                <a:latin typeface="Courier New"/>
                <a:ea typeface="Courier New"/>
                <a:cs typeface="Courier New"/>
                <a:sym typeface="Courier New"/>
              </a:rPr>
              <a:t>"5605c0e5752afc005a000004"</a:t>
            </a:r>
            <a:r>
              <a:rPr lang="en" sz="2000" b="1">
                <a:solidFill>
                  <a:srgbClr val="333333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2000" b="1">
              <a:solidFill>
                <a:srgbClr val="333333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275"/>
              <a:buNone/>
            </a:pPr>
            <a:r>
              <a:rPr lang="en" sz="2000" b="1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  "type"</a:t>
            </a:r>
            <a:r>
              <a:rPr lang="en" sz="2000" b="1">
                <a:solidFill>
                  <a:srgbClr val="333333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" sz="2000" b="1">
                <a:solidFill>
                  <a:srgbClr val="DD1144"/>
                </a:solidFill>
                <a:latin typeface="Courier New"/>
                <a:ea typeface="Courier New"/>
                <a:cs typeface="Courier New"/>
                <a:sym typeface="Courier New"/>
              </a:rPr>
              <a:t>"SPRAY"</a:t>
            </a:r>
            <a:endParaRPr sz="2000" b="1">
              <a:solidFill>
                <a:srgbClr val="DD1144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275"/>
              <a:buNone/>
            </a:pPr>
            <a:r>
              <a:rPr lang="en" sz="2000" b="1">
                <a:solidFill>
                  <a:srgbClr val="333333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" sz="2000" b="1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"datetime"</a:t>
            </a:r>
            <a:r>
              <a:rPr lang="en" sz="2000" b="1">
                <a:solidFill>
                  <a:srgbClr val="333333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" sz="2000" b="1">
                <a:solidFill>
                  <a:srgbClr val="DD1144"/>
                </a:solidFill>
                <a:latin typeface="Courier New"/>
                <a:ea typeface="Courier New"/>
                <a:cs typeface="Courier New"/>
                <a:sym typeface="Courier New"/>
              </a:rPr>
              <a:t>"2023-05-20 12:00:00"</a:t>
            </a:r>
            <a:r>
              <a:rPr lang="en" sz="2000" b="1">
                <a:solidFill>
                  <a:srgbClr val="333333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2000" b="1">
              <a:solidFill>
                <a:srgbClr val="333333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275"/>
              <a:buNone/>
            </a:pPr>
            <a:r>
              <a:rPr lang="en" sz="2000" b="1">
                <a:solidFill>
                  <a:srgbClr val="333333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" sz="2000" b="1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"area"</a:t>
            </a:r>
            <a:r>
              <a:rPr lang="en" sz="2000" b="1">
                <a:solidFill>
                  <a:srgbClr val="333333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" sz="2000" b="1">
                <a:solidFill>
                  <a:srgbClr val="DD1144"/>
                </a:solidFill>
                <a:latin typeface="Courier New"/>
                <a:ea typeface="Courier New"/>
                <a:cs typeface="Courier New"/>
                <a:sym typeface="Courier New"/>
              </a:rPr>
              <a:t>"POLYGON((11.9924000,105.4645030   11.9924006,105.4645057 11.9924102,105.4645254))"</a:t>
            </a:r>
            <a:r>
              <a:rPr lang="en" sz="2000" b="1">
                <a:solidFill>
                  <a:srgbClr val="333333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,  </a:t>
            </a:r>
            <a:endParaRPr sz="2000" b="1">
              <a:solidFill>
                <a:srgbClr val="333333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275"/>
              <a:buNone/>
            </a:pPr>
            <a:r>
              <a:rPr lang="en" sz="2000" b="1">
                <a:solidFill>
                  <a:srgbClr val="333333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2000" b="1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"spray_density"</a:t>
            </a:r>
            <a:r>
              <a:rPr lang="en" sz="2000" b="1">
                <a:solidFill>
                  <a:srgbClr val="333333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en" sz="2000" b="1">
                <a:solidFill>
                  <a:srgbClr val="008080"/>
                </a:solidFill>
                <a:latin typeface="Courier New"/>
                <a:ea typeface="Courier New"/>
                <a:cs typeface="Courier New"/>
                <a:sym typeface="Courier New"/>
              </a:rPr>
              <a:t>76</a:t>
            </a:r>
            <a:endParaRPr sz="2000" b="1">
              <a:solidFill>
                <a:srgbClr val="333333"/>
              </a:solidFill>
              <a:highlight>
                <a:srgbClr val="F8F8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275"/>
              <a:buNone/>
            </a:pPr>
            <a:r>
              <a:rPr lang="en" sz="2000" b="1">
                <a:solidFill>
                  <a:srgbClr val="333333"/>
                </a:solidFill>
                <a:highlight>
                  <a:srgbClr val="F8F8F8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2025" b="1"/>
          </a:p>
        </p:txBody>
      </p:sp>
      <p:pic>
        <p:nvPicPr>
          <p:cNvPr id="303" name="Google Shape;303;p17"/>
          <p:cNvPicPr preferRelativeResize="0"/>
          <p:nvPr/>
        </p:nvPicPr>
        <p:blipFill rotWithShape="1">
          <a:blip r:embed="rId3">
            <a:alphaModFix/>
          </a:blip>
          <a:srcRect b="7089"/>
          <a:stretch/>
        </p:blipFill>
        <p:spPr>
          <a:xfrm>
            <a:off x="6818975" y="1661500"/>
            <a:ext cx="1672150" cy="1691474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17"/>
          <p:cNvSpPr/>
          <p:nvPr/>
        </p:nvSpPr>
        <p:spPr>
          <a:xfrm>
            <a:off x="6584650" y="1661500"/>
            <a:ext cx="2140800" cy="2103900"/>
          </a:xfrm>
          <a:prstGeom prst="mathMultiply">
            <a:avLst>
              <a:gd name="adj1" fmla="val 6855"/>
            </a:avLst>
          </a:prstGeom>
          <a:solidFill>
            <a:srgbClr val="DD1144"/>
          </a:solidFill>
          <a:ln w="9525" cap="flat" cmpd="sng">
            <a:solidFill>
              <a:srgbClr val="98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18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 a farmer…</a:t>
            </a:r>
            <a:endParaRPr/>
          </a:p>
        </p:txBody>
      </p:sp>
      <p:graphicFrame>
        <p:nvGraphicFramePr>
          <p:cNvPr id="310" name="Google Shape;310;p18"/>
          <p:cNvGraphicFramePr/>
          <p:nvPr>
            <p:extLst>
              <p:ext uri="{D42A27DB-BD31-4B8C-83A1-F6EECF244321}">
                <p14:modId xmlns:p14="http://schemas.microsoft.com/office/powerpoint/2010/main" val="2960419334"/>
              </p:ext>
            </p:extLst>
          </p:nvPr>
        </p:nvGraphicFramePr>
        <p:xfrm>
          <a:off x="952500" y="1814545"/>
          <a:ext cx="7239000" cy="2559450"/>
        </p:xfrm>
        <a:graphic>
          <a:graphicData uri="http://schemas.openxmlformats.org/drawingml/2006/table">
            <a:tbl>
              <a:tblPr>
                <a:noFill/>
                <a:tableStyleId>{1C71E61F-F0C1-4929-96C7-D22F824F0E6C}</a:tableStyleId>
              </a:tblPr>
              <a:tblGrid>
                <a:gridCol w="2476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62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26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GET Request</a:t>
                      </a:r>
                      <a:endParaRPr b="1"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6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/drones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List my drones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6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/drones/D23</a:t>
                      </a:r>
                      <a:endParaRPr/>
                    </a:p>
                  </a:txBody>
                  <a:tcPr marL="91425" marR="91425" marT="91425" marB="91425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Output information about drone id D23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6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/drones/D23/location</a:t>
                      </a:r>
                      <a:endParaRPr/>
                    </a:p>
                  </a:txBody>
                  <a:tcPr marL="91425" marR="91425" marT="91425" marB="91425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Show current latitude+longitude of drone D23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6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/maps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Show a list of the map images our drone cameras made</a:t>
                      </a:r>
                      <a:endParaRPr/>
                    </a:p>
                  </a:txBody>
                  <a:tcPr marL="91425" marR="91425" marT="91425" marB="91425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6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/maps/KampongCham/7</a:t>
                      </a:r>
                      <a:endParaRPr/>
                    </a:p>
                  </a:txBody>
                  <a:tcPr marL="91425" marR="91425" marT="91425" marB="91425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Download map photo the drone took of KC Farm #7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11" name="Google Shape;311;p18"/>
          <p:cNvSpPr/>
          <p:nvPr/>
        </p:nvSpPr>
        <p:spPr>
          <a:xfrm rot="974049">
            <a:off x="6578989" y="138616"/>
            <a:ext cx="3064263" cy="929910"/>
          </a:xfrm>
          <a:prstGeom prst="irregularSeal2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Remember to Authenticate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9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 a farmer…</a:t>
            </a:r>
            <a:endParaRPr/>
          </a:p>
        </p:txBody>
      </p:sp>
      <p:graphicFrame>
        <p:nvGraphicFramePr>
          <p:cNvPr id="317" name="Google Shape;317;p19"/>
          <p:cNvGraphicFramePr/>
          <p:nvPr>
            <p:extLst>
              <p:ext uri="{D42A27DB-BD31-4B8C-83A1-F6EECF244321}">
                <p14:modId xmlns:p14="http://schemas.microsoft.com/office/powerpoint/2010/main" val="3451520920"/>
              </p:ext>
            </p:extLst>
          </p:nvPr>
        </p:nvGraphicFramePr>
        <p:xfrm>
          <a:off x="952500" y="1523170"/>
          <a:ext cx="7239000" cy="2742445"/>
        </p:xfrm>
        <a:graphic>
          <a:graphicData uri="http://schemas.openxmlformats.org/drawingml/2006/table">
            <a:tbl>
              <a:tblPr>
                <a:noFill/>
                <a:tableStyleId>{1C71E61F-F0C1-4929-96C7-D22F824F0E6C}</a:tableStyleId>
              </a:tblPr>
              <a:tblGrid>
                <a:gridCol w="2476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62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26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POST Request</a:t>
                      </a:r>
                      <a:endParaRPr b="1"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6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/plans/plan/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Add a new spraying, seeding, mapping or sensing plan to the plan database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6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PUT Request</a:t>
                      </a:r>
                      <a:endParaRPr b="1"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6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/drones/D23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Instruct drone D23 to enter run mode with a given plan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6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DELETE Request</a:t>
                      </a:r>
                      <a:endParaRPr b="1"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6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/maps/KampongCham/7</a:t>
                      </a:r>
                      <a:endParaRPr/>
                    </a:p>
                  </a:txBody>
                  <a:tcPr marL="91425" marR="91425" marT="91425" marB="91425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Delete the image of KC Farm 7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0"/>
          <p:cNvSpPr txBox="1">
            <a:spLocks noGrp="1"/>
          </p:cNvSpPr>
          <p:nvPr>
            <p:ph type="title"/>
          </p:nvPr>
        </p:nvSpPr>
        <p:spPr>
          <a:xfrm>
            <a:off x="1214150" y="49772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 a drone…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66" b="0"/>
              <a:t>(or in Thunder Client)</a:t>
            </a:r>
            <a:endParaRPr sz="1966" b="0"/>
          </a:p>
        </p:txBody>
      </p:sp>
      <p:graphicFrame>
        <p:nvGraphicFramePr>
          <p:cNvPr id="323" name="Google Shape;323;p20"/>
          <p:cNvGraphicFramePr/>
          <p:nvPr>
            <p:extLst>
              <p:ext uri="{D42A27DB-BD31-4B8C-83A1-F6EECF244321}">
                <p14:modId xmlns:p14="http://schemas.microsoft.com/office/powerpoint/2010/main" val="2420643908"/>
              </p:ext>
            </p:extLst>
          </p:nvPr>
        </p:nvGraphicFramePr>
        <p:xfrm>
          <a:off x="952500" y="1433520"/>
          <a:ext cx="7239000" cy="3535010"/>
        </p:xfrm>
        <a:graphic>
          <a:graphicData uri="http://schemas.openxmlformats.org/drawingml/2006/table">
            <a:tbl>
              <a:tblPr>
                <a:noFill/>
                <a:tableStyleId>{1C71E61F-F0C1-4929-96C7-D22F824F0E6C}</a:tableStyleId>
              </a:tblPr>
              <a:tblGrid>
                <a:gridCol w="2476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62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26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/>
                        <a:t>GET Request</a:t>
                      </a:r>
                      <a:endParaRPr b="1" dirty="0"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6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/instructions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Request new instructions, if any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6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/plans/order66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Request plan named “order66” from plan database (as specified in the new instructions)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6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/>
                        <a:t>POST Request</a:t>
                      </a:r>
                      <a:endParaRPr b="1" dirty="0"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6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/maps/KampongCham/7</a:t>
                      </a:r>
                      <a:endParaRPr/>
                    </a:p>
                  </a:txBody>
                  <a:tcPr marL="91425" marR="91425" marT="91425" marB="91425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Add a newly taken mapping image for farm 7 in Kampong Cham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6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PUT Request</a:t>
                      </a:r>
                      <a:endParaRPr b="1"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6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/drones/D23/</a:t>
                      </a:r>
                      <a:endParaRPr/>
                    </a:p>
                  </a:txBody>
                  <a:tcPr marL="91425" marR="91425" marT="91425" marB="91425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Update the system of current status (battery, payload, location etc)</a:t>
                      </a:r>
                      <a:endParaRPr dirty="0"/>
                    </a:p>
                  </a:txBody>
                  <a:tcPr marL="91425" marR="91425" marT="91425" marB="91425"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21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should the data contain? </a:t>
            </a:r>
            <a:endParaRPr/>
          </a:p>
        </p:txBody>
      </p:sp>
      <p:sp>
        <p:nvSpPr>
          <p:cNvPr id="329" name="Google Shape;329;p21"/>
          <p:cNvSpPr txBox="1">
            <a:spLocks noGrp="1"/>
          </p:cNvSpPr>
          <p:nvPr>
            <p:ph type="body" idx="1"/>
          </p:nvPr>
        </p:nvSpPr>
        <p:spPr>
          <a:xfrm>
            <a:off x="439250" y="1518000"/>
            <a:ext cx="7951500" cy="13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This is a research exercise!  How do you think a drone should work?</a:t>
            </a:r>
            <a:endParaRPr sz="1500"/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/>
              <a:t>For this project we use a fictional drone, so you can write the specifications any way you want, but they should make sense.</a:t>
            </a:r>
            <a:endParaRPr sz="1500"/>
          </a:p>
        </p:txBody>
      </p:sp>
      <p:pic>
        <p:nvPicPr>
          <p:cNvPr id="330" name="Google Shape;33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908025"/>
            <a:ext cx="4072526" cy="2291100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Google Shape;331;p21"/>
          <p:cNvSpPr txBox="1"/>
          <p:nvPr/>
        </p:nvSpPr>
        <p:spPr>
          <a:xfrm>
            <a:off x="4322350" y="2908025"/>
            <a:ext cx="4226100" cy="20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Nunito"/>
              <a:buChar char="●"/>
            </a:pPr>
            <a:r>
              <a:rPr lang="en" sz="15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You must decide for yourself what a </a:t>
            </a:r>
            <a:r>
              <a:rPr lang="en" sz="1500" b="1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plan</a:t>
            </a:r>
            <a:r>
              <a:rPr lang="en" sz="15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 should contain, what </a:t>
            </a:r>
            <a:r>
              <a:rPr lang="en" sz="1500" b="1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instructions</a:t>
            </a:r>
            <a:r>
              <a:rPr lang="en" sz="15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 should look like, what are the different kinds of system </a:t>
            </a:r>
            <a:r>
              <a:rPr lang="en" sz="1500" b="1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status</a:t>
            </a:r>
            <a:r>
              <a:rPr lang="en" sz="15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, what kind of </a:t>
            </a:r>
            <a:r>
              <a:rPr lang="en" sz="1500" b="1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information</a:t>
            </a:r>
            <a:r>
              <a:rPr lang="en" sz="15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 can we return about the drones, etc.</a:t>
            </a:r>
            <a:endParaRPr sz="15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Nunito"/>
              <a:buChar char="●"/>
            </a:pPr>
            <a:r>
              <a:rPr lang="en" sz="15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Decide how to structure the JSON appropriately.</a:t>
            </a:r>
            <a:endParaRPr sz="15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353</TotalTime>
  <Words>543</Words>
  <Application>Microsoft Office PowerPoint</Application>
  <PresentationFormat>On-screen Show (16:9)</PresentationFormat>
  <Paragraphs>65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Nunito</vt:lpstr>
      <vt:lpstr>Maven Pro</vt:lpstr>
      <vt:lpstr>Courier New</vt:lpstr>
      <vt:lpstr>Momentum</vt:lpstr>
      <vt:lpstr>Laravel Project 2023</vt:lpstr>
      <vt:lpstr>Types of Unmanned Aerial Vehicle (UAV or “drone”)</vt:lpstr>
      <vt:lpstr>PowerPoint Presentation</vt:lpstr>
      <vt:lpstr>PowerPoint Presentation</vt:lpstr>
      <vt:lpstr>Plan Example (simplified) Spray the field in the given area, at 76% strength</vt:lpstr>
      <vt:lpstr>As a farmer…</vt:lpstr>
      <vt:lpstr>As a farmer…</vt:lpstr>
      <vt:lpstr>As a drone… (or in Thunder Client)</vt:lpstr>
      <vt:lpstr>What should the data contain? </vt:lpstr>
      <vt:lpstr>Additional Reading</vt:lpstr>
      <vt:lpstr>Project Deliverables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Laravel Project 2023</dc:title>
  <dc:creator>VORAK.YUN</dc:creator>
  <cp:lastModifiedBy>Vorak Yun</cp:lastModifiedBy>
  <cp:revision>4</cp:revision>
  <dcterms:modified xsi:type="dcterms:W3CDTF">2023-05-27T10:51:47Z</dcterms:modified>
</cp:coreProperties>
</file>